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1" r:id="rId1"/>
  </p:sldMasterIdLst>
  <p:notesMasterIdLst>
    <p:notesMasterId r:id="rId8"/>
  </p:notesMasterIdLst>
  <p:handoutMasterIdLst>
    <p:handoutMasterId r:id="rId9"/>
  </p:handoutMasterIdLst>
  <p:sldIdLst>
    <p:sldId id="315" r:id="rId2"/>
    <p:sldId id="358" r:id="rId3"/>
    <p:sldId id="377" r:id="rId4"/>
    <p:sldId id="381" r:id="rId5"/>
    <p:sldId id="382" r:id="rId6"/>
    <p:sldId id="322" r:id="rId7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BAD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Keskmine laad 2 – rõhk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Keskmine laad 2 – rõhk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Keskmine laad 2 – rõh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Keskmine laad 2 – rõh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Keskmine laa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Keskmine laad 1 – rõhk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Keskmine laad 4 – rõhk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Hele laad 3 – rõhk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Keskmine laad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Kujunduslaad 1 – rõhk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A488322-F2BA-4B5B-9748-0D474271808F}" styleName="Keskmine laad 3 – rõhk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Keskmine laad 3 – rõhk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Keskmine laad 1 – rõhk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Keskmine laad 4 – rõhk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Hele laad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Keskmine laad 1 – rõhk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Keskmine laad 3 – rõhk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81" autoAdjust="0"/>
    <p:restoredTop sz="94660"/>
  </p:normalViewPr>
  <p:slideViewPr>
    <p:cSldViewPr snapToGrid="0">
      <p:cViewPr>
        <p:scale>
          <a:sx n="64" d="100"/>
          <a:sy n="64" d="100"/>
        </p:scale>
        <p:origin x="-254" y="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8578A-6106-4A8D-AE3B-93A4001A6AA6}" type="datetimeFigureOut">
              <a:rPr lang="et-EE" smtClean="0"/>
              <a:t>11.04.2016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07F13-0C35-4523-95F0-5E9E8B13182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62180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1006F-4881-422C-9144-DF21598795CD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2DFF3-C2CE-462A-8F1F-AE758ABE2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70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2DFF3-C2CE-462A-8F1F-AE758ABE21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62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2DFF3-C2CE-462A-8F1F-AE758ABE21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67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2DFF3-C2CE-462A-8F1F-AE758ABE21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26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2DFF3-C2CE-462A-8F1F-AE758ABE21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19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FC4-3F09-401A-B506-6230976EE5A1}" type="datetime1">
              <a:rPr lang="en-US" smtClean="0"/>
              <a:t>4/11/2016</a:t>
            </a:fld>
            <a:endParaRPr lang="en-US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1621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FC4-3F09-401A-B506-6230976EE5A1}" type="datetime1">
              <a:rPr lang="en-US" smtClean="0"/>
              <a:t>4/11/2016</a:t>
            </a:fld>
            <a:endParaRPr lang="en-US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09427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FC4-3F09-401A-B506-6230976EE5A1}" type="datetime1">
              <a:rPr lang="en-US" smtClean="0"/>
              <a:t>4/11/2016</a:t>
            </a:fld>
            <a:endParaRPr lang="en-US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27007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FC4-3F09-401A-B506-6230976EE5A1}" type="datetime1">
              <a:rPr lang="en-US" smtClean="0"/>
              <a:t>4/11/2016</a:t>
            </a:fld>
            <a:endParaRPr lang="en-US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33126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FC4-3F09-401A-B506-6230976EE5A1}" type="datetime1">
              <a:rPr lang="en-US" smtClean="0"/>
              <a:t>4/11/2016</a:t>
            </a:fld>
            <a:endParaRPr lang="en-US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86438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FC4-3F09-401A-B506-6230976EE5A1}" type="datetime1">
              <a:rPr lang="en-US" smtClean="0"/>
              <a:t>4/11/2016</a:t>
            </a:fld>
            <a:endParaRPr lang="en-US" dirty="0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59116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FC4-3F09-401A-B506-6230976EE5A1}" type="datetime1">
              <a:rPr lang="en-US" smtClean="0"/>
              <a:t>4/11/2016</a:t>
            </a:fld>
            <a:endParaRPr lang="en-US" dirty="0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9971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FC4-3F09-401A-B506-6230976EE5A1}" type="datetime1">
              <a:rPr lang="en-US" smtClean="0"/>
              <a:t>4/11/2016</a:t>
            </a:fld>
            <a:endParaRPr lang="en-US" dirty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10088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FC4-3F09-401A-B506-6230976EE5A1}" type="datetime1">
              <a:rPr lang="en-US" smtClean="0"/>
              <a:t>4/11/2016</a:t>
            </a:fld>
            <a:endParaRPr lang="en-US" dirty="0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43437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FC4-3F09-401A-B506-6230976EE5A1}" type="datetime1">
              <a:rPr lang="en-US" smtClean="0"/>
              <a:t>4/11/2016</a:t>
            </a:fld>
            <a:endParaRPr lang="en-US" dirty="0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04696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FC4-3F09-401A-B506-6230976EE5A1}" type="datetime1">
              <a:rPr lang="en-US" smtClean="0"/>
              <a:t>4/11/2016</a:t>
            </a:fld>
            <a:endParaRPr lang="en-US" dirty="0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01430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03FC4-3F09-401A-B506-6230976EE5A1}" type="datetime1">
              <a:rPr lang="en-US" smtClean="0"/>
              <a:t>4/11/2016</a:t>
            </a:fld>
            <a:endParaRPr lang="en-US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72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ivahendikeskus.astangu.ee/kodukohandus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kodukohandus@astangu.e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879496"/>
          </a:xfrm>
        </p:spPr>
        <p:txBody>
          <a:bodyPr/>
          <a:lstStyle/>
          <a:p>
            <a:r>
              <a:rPr lang="et-EE" sz="4800" b="1" dirty="0">
                <a:latin typeface="Cambria" panose="02040503050406030204" pitchFamily="18" charset="0"/>
              </a:rPr>
              <a:t>Erivajadustega inimeste eluaseme füüsiline kohandamine</a:t>
            </a:r>
            <a:endParaRPr lang="en-US" sz="4800" b="1" dirty="0">
              <a:latin typeface="Cambria" panose="02040503050406030204" pitchFamily="18" charset="0"/>
              <a:ea typeface="Batang" panose="02030600000101010101" pitchFamily="18" charset="-127"/>
            </a:endParaRPr>
          </a:p>
        </p:txBody>
      </p:sp>
      <p:sp>
        <p:nvSpPr>
          <p:cNvPr id="5" name="Teksti kohatäide 4"/>
          <p:cNvSpPr>
            <a:spLocks noGrp="1"/>
          </p:cNvSpPr>
          <p:nvPr>
            <p:ph type="body" idx="1"/>
          </p:nvPr>
        </p:nvSpPr>
        <p:spPr>
          <a:xfrm>
            <a:off x="831850" y="3948153"/>
            <a:ext cx="8825658" cy="1418320"/>
          </a:xfrm>
        </p:spPr>
        <p:txBody>
          <a:bodyPr>
            <a:normAutofit/>
          </a:bodyPr>
          <a:lstStyle/>
          <a:p>
            <a:r>
              <a:rPr lang="et-EE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Mare Naaber</a:t>
            </a:r>
          </a:p>
          <a:p>
            <a:r>
              <a:rPr lang="et-EE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Keskkonna Kohanduste ja Abivahendite </a:t>
            </a:r>
            <a:r>
              <a:rPr lang="et-EE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Batang" panose="02030600000101010101" pitchFamily="18" charset="-127"/>
                <a:cs typeface="AngsanaUPC" panose="02020603050405020304" pitchFamily="18" charset="-34"/>
              </a:rPr>
              <a:t>Teabekeskus</a:t>
            </a:r>
            <a:r>
              <a:rPr lang="et-EE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t-EE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(KAT)</a:t>
            </a:r>
            <a:r>
              <a:rPr lang="et-EE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t-EE" dirty="0">
                <a:solidFill>
                  <a:schemeClr val="accent3">
                    <a:lumMod val="50000"/>
                  </a:schemeClr>
                </a:solidFill>
              </a:rPr>
            </a:br>
            <a:endParaRPr lang="et-EE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t-E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4947500"/>
            <a:ext cx="3230314" cy="19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3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>
                <a:latin typeface="Cambria" panose="02040503050406030204" pitchFamily="18" charset="0"/>
              </a:rPr>
              <a:t>Projekti raamistik</a:t>
            </a:r>
            <a:endParaRPr lang="et-EE" dirty="0">
              <a:latin typeface="Cambria" panose="02040503050406030204" pitchFamily="18" charset="0"/>
            </a:endParaRPr>
          </a:p>
        </p:txBody>
      </p:sp>
      <p:sp>
        <p:nvSpPr>
          <p:cNvPr id="4" name="Sisu kohatäid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t-EE" sz="2400" b="1" dirty="0" smtClean="0">
              <a:latin typeface="Cambria" panose="02040503050406030204" pitchFamily="18" charset="0"/>
            </a:endParaRPr>
          </a:p>
          <a:p>
            <a:r>
              <a:rPr lang="et-EE" sz="2400" b="1" dirty="0" smtClean="0">
                <a:latin typeface="Cambria" panose="02040503050406030204" pitchFamily="18" charset="0"/>
              </a:rPr>
              <a:t>Projekti sisu: </a:t>
            </a:r>
            <a:r>
              <a:rPr lang="et-EE" sz="2400" dirty="0" smtClean="0">
                <a:latin typeface="Cambria" panose="02040503050406030204" pitchFamily="18" charset="0"/>
              </a:rPr>
              <a:t>toetada vähemalt 2000 puudega inimest üle Eesti oma kodu kohandamisel. </a:t>
            </a:r>
            <a:r>
              <a:rPr lang="et-EE" sz="2400" u="sng" dirty="0" smtClean="0">
                <a:latin typeface="Cambria" panose="02040503050406030204" pitchFamily="18" charset="0"/>
              </a:rPr>
              <a:t>Kohanduse vajadus peab tulenema inimese puudest!</a:t>
            </a:r>
          </a:p>
          <a:p>
            <a:pPr lvl="1"/>
            <a:r>
              <a:rPr lang="et-EE" sz="2000" dirty="0" smtClean="0">
                <a:latin typeface="Cambria" panose="02040503050406030204" pitchFamily="18" charset="0"/>
              </a:rPr>
              <a:t>Lisaks: töötada välja juhised/teenus kodu kohandamiseks, mis abistaksid KOV- e inimeste kodude kohandamisel.</a:t>
            </a:r>
          </a:p>
          <a:p>
            <a:r>
              <a:rPr lang="et-EE" sz="2400" b="1" dirty="0" smtClean="0">
                <a:latin typeface="Cambria" panose="02040503050406030204" pitchFamily="18" charset="0"/>
              </a:rPr>
              <a:t>Projekti periood: </a:t>
            </a:r>
            <a:r>
              <a:rPr lang="et-EE" sz="2400" dirty="0" smtClean="0">
                <a:latin typeface="Cambria" panose="02040503050406030204" pitchFamily="18" charset="0"/>
              </a:rPr>
              <a:t>01.03.2015 – 31.12.2023</a:t>
            </a:r>
            <a:endParaRPr lang="et-EE" sz="2400" b="1" dirty="0" smtClean="0">
              <a:latin typeface="Cambria" panose="02040503050406030204" pitchFamily="18" charset="0"/>
            </a:endParaRPr>
          </a:p>
          <a:p>
            <a:r>
              <a:rPr lang="et-EE" sz="2400" b="1" dirty="0" smtClean="0">
                <a:latin typeface="Cambria" panose="02040503050406030204" pitchFamily="18" charset="0"/>
              </a:rPr>
              <a:t>Eelarve:</a:t>
            </a:r>
            <a:r>
              <a:rPr lang="et-EE" sz="2400" dirty="0" smtClean="0">
                <a:latin typeface="Cambria" panose="02040503050406030204" pitchFamily="18" charset="0"/>
              </a:rPr>
              <a:t> (ERF + Eesti Vabariik): 12 miljonit eurot</a:t>
            </a:r>
          </a:p>
          <a:p>
            <a:r>
              <a:rPr lang="et-EE" sz="2400" b="1" dirty="0" smtClean="0">
                <a:latin typeface="Cambria" panose="02040503050406030204" pitchFamily="18" charset="0"/>
              </a:rPr>
              <a:t>Jaguneb: </a:t>
            </a:r>
            <a:r>
              <a:rPr lang="et-EE" sz="2400" dirty="0" smtClean="0">
                <a:latin typeface="Cambria" panose="02040503050406030204" pitchFamily="18" charset="0"/>
              </a:rPr>
              <a:t>pilootprojekt 2016. aastal, põhiprojekt 2017. aastast</a:t>
            </a:r>
          </a:p>
          <a:p>
            <a:pPr>
              <a:defRPr/>
            </a:pPr>
            <a:r>
              <a:rPr lang="et-EE" sz="2400" b="1" dirty="0" smtClean="0">
                <a:latin typeface="Cambria" panose="02040503050406030204" pitchFamily="18" charset="0"/>
              </a:rPr>
              <a:t>Maksimaalne toetus ühele inimesele pilootprojektis: </a:t>
            </a:r>
            <a:r>
              <a:rPr lang="et-EE" sz="2400" dirty="0" smtClean="0">
                <a:latin typeface="Cambria" panose="02040503050406030204" pitchFamily="18" charset="0"/>
              </a:rPr>
              <a:t>4500 eurot</a:t>
            </a:r>
          </a:p>
          <a:p>
            <a:pPr>
              <a:defRPr/>
            </a:pPr>
            <a:r>
              <a:rPr lang="et-EE" sz="2400" b="1" dirty="0" smtClean="0">
                <a:latin typeface="Cambria" panose="02040503050406030204" pitchFamily="18" charset="0"/>
              </a:rPr>
              <a:t>Toetatavate kohanduste arv pilootprojektis</a:t>
            </a:r>
            <a:r>
              <a:rPr lang="et-EE" sz="2400" dirty="0" smtClean="0">
                <a:latin typeface="Cambria" panose="02040503050406030204" pitchFamily="18" charset="0"/>
              </a:rPr>
              <a:t>: vähemalt 45</a:t>
            </a:r>
          </a:p>
          <a:p>
            <a:pPr marL="0" indent="0">
              <a:buNone/>
              <a:defRPr/>
            </a:pPr>
            <a:endParaRPr lang="et-EE" sz="2400" dirty="0" smtClean="0">
              <a:latin typeface="Cambria" panose="02040503050406030204" pitchFamily="18" charset="0"/>
            </a:endParaRPr>
          </a:p>
        </p:txBody>
      </p:sp>
      <p:sp>
        <p:nvSpPr>
          <p:cNvPr id="3" name="Slaidinumbri kohatä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6745A-501D-4586-B92D-D97D02F4BC2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35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378"/>
          </a:xfrm>
        </p:spPr>
        <p:txBody>
          <a:bodyPr>
            <a:normAutofit fontScale="90000"/>
          </a:bodyPr>
          <a:lstStyle/>
          <a:p>
            <a:r>
              <a:rPr lang="et-EE" sz="4000" b="1" dirty="0" smtClean="0"/>
              <a:t/>
            </a:r>
            <a:br>
              <a:rPr lang="et-EE" sz="4000" b="1" dirty="0" smtClean="0"/>
            </a:br>
            <a:r>
              <a:rPr lang="et-EE" sz="4900" b="1" dirty="0">
                <a:latin typeface="Cambria" panose="02040503050406030204" pitchFamily="18" charset="0"/>
              </a:rPr>
              <a:t>K</a:t>
            </a:r>
            <a:r>
              <a:rPr lang="et-EE" sz="4900" b="1" dirty="0" smtClean="0">
                <a:latin typeface="Cambria" panose="02040503050406030204" pitchFamily="18" charset="0"/>
              </a:rPr>
              <a:t>ellele mõeldud </a:t>
            </a:r>
            <a:r>
              <a:rPr lang="et-EE" sz="3100" b="1" dirty="0" smtClean="0">
                <a:latin typeface="Cambria" panose="02040503050406030204" pitchFamily="18" charset="0"/>
              </a:rPr>
              <a:t>(pilootprojekt)?</a:t>
            </a:r>
            <a:r>
              <a:rPr lang="et-EE" sz="4000" dirty="0"/>
              <a:t/>
            </a:r>
            <a:br>
              <a:rPr lang="et-EE" sz="4000" dirty="0"/>
            </a:br>
            <a:endParaRPr lang="en-GB" sz="4000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46111" y="1461330"/>
            <a:ext cx="10383839" cy="47870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t-EE" b="1" dirty="0" smtClean="0"/>
          </a:p>
          <a:p>
            <a:pPr marL="0" indent="0">
              <a:buNone/>
            </a:pPr>
            <a:r>
              <a:rPr lang="et-EE" b="1" dirty="0" smtClean="0"/>
              <a:t>Toetust saab taotleda inimesele:</a:t>
            </a:r>
          </a:p>
          <a:p>
            <a:r>
              <a:rPr lang="et-EE" dirty="0" smtClean="0"/>
              <a:t>Kellel on kehtiv puudetõend;</a:t>
            </a:r>
          </a:p>
          <a:p>
            <a:r>
              <a:rPr lang="et-EE" dirty="0" smtClean="0"/>
              <a:t>Elab ja on rahvastikuregistrijärgselt sisse kirjutatud eluruumi, mille kohandamiseks toetust taotletakse;</a:t>
            </a:r>
          </a:p>
          <a:p>
            <a:r>
              <a:rPr lang="et-EE" dirty="0" smtClean="0"/>
              <a:t>Kelle igapäevategevused on raskendatud järgmistes valdkondades:</a:t>
            </a:r>
          </a:p>
          <a:p>
            <a:pPr lvl="1"/>
            <a:r>
              <a:rPr lang="et-EE" sz="2000" dirty="0" smtClean="0"/>
              <a:t>personaalse </a:t>
            </a:r>
            <a:r>
              <a:rPr lang="et-EE" sz="2000" dirty="0"/>
              <a:t>hügieeni </a:t>
            </a:r>
            <a:r>
              <a:rPr lang="et-EE" sz="2000" dirty="0" smtClean="0"/>
              <a:t>toimingud;</a:t>
            </a:r>
          </a:p>
          <a:p>
            <a:pPr lvl="1"/>
            <a:r>
              <a:rPr lang="et-EE" sz="2000" dirty="0" smtClean="0"/>
              <a:t>liikuvusega </a:t>
            </a:r>
            <a:r>
              <a:rPr lang="et-EE" sz="2000" dirty="0"/>
              <a:t>seotud toimingud, s.t üles, pikali ja istuma saamine, treppidest üles ja alla liikumine, eluruumis liikumine, eluruumi sissepääs ja eluruumist väljapääs; </a:t>
            </a:r>
            <a:endParaRPr lang="et-EE" sz="2000" dirty="0" smtClean="0"/>
          </a:p>
          <a:p>
            <a:pPr lvl="1"/>
            <a:r>
              <a:rPr lang="et-EE" sz="2000" dirty="0" smtClean="0"/>
              <a:t>köögitoimingud</a:t>
            </a:r>
            <a:r>
              <a:rPr lang="et-EE" sz="2000" dirty="0"/>
              <a:t>, s.t toiduvalmistamine ja söömine/joomine.</a:t>
            </a:r>
          </a:p>
          <a:p>
            <a:endParaRPr lang="et-EE" dirty="0"/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sz="2800" b="1" dirty="0" smtClean="0"/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  <a:defRPr/>
            </a:pPr>
            <a:endParaRPr lang="et-EE" sz="2800" dirty="0">
              <a:ea typeface="PMingLiU-ExtB" pitchFamily="18" charset="-120"/>
              <a:cs typeface="Times New Roman" pitchFamily="18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F31A-BB36-45D2-8F6C-51A9677DE1C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38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378"/>
          </a:xfrm>
        </p:spPr>
        <p:txBody>
          <a:bodyPr>
            <a:normAutofit fontScale="90000"/>
          </a:bodyPr>
          <a:lstStyle/>
          <a:p>
            <a:r>
              <a:rPr lang="et-EE" sz="4000" b="1" dirty="0" smtClean="0"/>
              <a:t/>
            </a:r>
            <a:br>
              <a:rPr lang="et-EE" sz="4000" b="1" dirty="0" smtClean="0"/>
            </a:br>
            <a:r>
              <a:rPr lang="et-EE" sz="4900" b="1" dirty="0" smtClean="0">
                <a:latin typeface="Cambria" panose="02040503050406030204" pitchFamily="18" charset="0"/>
              </a:rPr>
              <a:t>Mida toetatakse </a:t>
            </a:r>
            <a:r>
              <a:rPr lang="et-EE" sz="3100" b="1" dirty="0" smtClean="0">
                <a:latin typeface="Cambria" panose="02040503050406030204" pitchFamily="18" charset="0"/>
              </a:rPr>
              <a:t>(pilootprojekt</a:t>
            </a:r>
            <a:r>
              <a:rPr lang="et-EE" sz="3100" b="1" dirty="0">
                <a:latin typeface="Cambria" panose="02040503050406030204" pitchFamily="18" charset="0"/>
              </a:rPr>
              <a:t>)?</a:t>
            </a:r>
            <a:r>
              <a:rPr lang="et-EE" sz="4000" dirty="0"/>
              <a:t/>
            </a:r>
            <a:br>
              <a:rPr lang="et-EE" sz="4000" dirty="0"/>
            </a:br>
            <a:endParaRPr lang="en-GB" sz="4000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46111" y="1461330"/>
            <a:ext cx="10383839" cy="50425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t-EE" b="1" dirty="0" smtClean="0"/>
          </a:p>
          <a:p>
            <a:pPr marL="0" indent="0">
              <a:buNone/>
            </a:pPr>
            <a:r>
              <a:rPr lang="et-EE" b="1" dirty="0" smtClean="0"/>
              <a:t>Toetatavate tegevuste sisuks saab olla:</a:t>
            </a:r>
            <a:endParaRPr lang="et-EE" b="1" dirty="0"/>
          </a:p>
          <a:p>
            <a:pPr lvl="0"/>
            <a:r>
              <a:rPr lang="et-EE" dirty="0"/>
              <a:t>eluruumi, sh eluruumi sisse- ja väljapääsu </a:t>
            </a:r>
            <a:r>
              <a:rPr lang="et-EE" dirty="0" smtClean="0"/>
              <a:t>kohandamine;</a:t>
            </a:r>
            <a:endParaRPr lang="et-EE" dirty="0"/>
          </a:p>
          <a:p>
            <a:pPr lvl="0"/>
            <a:r>
              <a:rPr lang="et-EE" dirty="0"/>
              <a:t>hoonest väljumise ja hoonesse sisenemise ning eluruumi vahelise käigutee </a:t>
            </a:r>
            <a:r>
              <a:rPr lang="et-EE" dirty="0" smtClean="0"/>
              <a:t>kohandamine;</a:t>
            </a:r>
            <a:endParaRPr lang="et-EE" dirty="0"/>
          </a:p>
          <a:p>
            <a:pPr lvl="0"/>
            <a:r>
              <a:rPr lang="et-EE" dirty="0" smtClean="0"/>
              <a:t>hoone, kus asub taotleja eluruum, </a:t>
            </a:r>
            <a:r>
              <a:rPr lang="et-EE" dirty="0"/>
              <a:t>sisse- ja väljapääsu </a:t>
            </a:r>
            <a:r>
              <a:rPr lang="et-EE" dirty="0" smtClean="0"/>
              <a:t>kohandamine.</a:t>
            </a:r>
          </a:p>
          <a:p>
            <a:pPr marL="0" lvl="0" indent="0">
              <a:buNone/>
            </a:pPr>
            <a:endParaRPr lang="et-EE" dirty="0" smtClean="0"/>
          </a:p>
          <a:p>
            <a:pPr marL="0" lvl="0" indent="0">
              <a:buNone/>
            </a:pPr>
            <a:endParaRPr lang="et-EE" dirty="0"/>
          </a:p>
          <a:p>
            <a:pPr marL="0" indent="0">
              <a:buNone/>
            </a:pPr>
            <a:endParaRPr lang="et-EE" sz="2800" b="1" dirty="0" smtClean="0"/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  <a:defRPr/>
            </a:pPr>
            <a:endParaRPr lang="et-EE" sz="2800" dirty="0">
              <a:ea typeface="PMingLiU-ExtB" pitchFamily="18" charset="-120"/>
              <a:cs typeface="Times New Roman" pitchFamily="18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8BEFF-88D0-4DC2-9BF3-0E6710B9DB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9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ealkiri 4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>
                <a:latin typeface="Cambria" panose="02040503050406030204" pitchFamily="18" charset="0"/>
              </a:rPr>
              <a:t>Protsess</a:t>
            </a:r>
            <a:r>
              <a:rPr lang="et-EE" dirty="0" smtClean="0">
                <a:latin typeface="Cambria" panose="02040503050406030204" pitchFamily="18" charset="0"/>
              </a:rPr>
              <a:t> (</a:t>
            </a:r>
            <a:r>
              <a:rPr lang="et-EE" sz="2800" b="1" dirty="0" smtClean="0">
                <a:latin typeface="Cambria" panose="02040503050406030204" pitchFamily="18" charset="0"/>
              </a:rPr>
              <a:t>pilootprojektis)</a:t>
            </a:r>
            <a:endParaRPr lang="et-EE" sz="2800" b="1" dirty="0">
              <a:latin typeface="Cambria" panose="02040503050406030204" pitchFamily="18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sz="2800" b="1" dirty="0" smtClean="0"/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  <a:defRPr/>
            </a:pPr>
            <a:endParaRPr lang="et-EE" sz="2800" dirty="0">
              <a:ea typeface="PMingLiU-ExtB" pitchFamily="18" charset="-120"/>
              <a:cs typeface="Times New Roman" pitchFamily="18" charset="0"/>
            </a:endParaRPr>
          </a:p>
        </p:txBody>
      </p:sp>
      <p:sp>
        <p:nvSpPr>
          <p:cNvPr id="6" name="Ristkülik 5"/>
          <p:cNvSpPr/>
          <p:nvPr/>
        </p:nvSpPr>
        <p:spPr>
          <a:xfrm>
            <a:off x="4847628" y="2080447"/>
            <a:ext cx="2356834" cy="1184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7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I kvalifitseerumine: projekti tingimuste põhiselt, kontrollib KOV</a:t>
            </a:r>
            <a:endParaRPr lang="et-EE" sz="17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istkülik 6"/>
          <p:cNvSpPr/>
          <p:nvPr/>
        </p:nvSpPr>
        <p:spPr>
          <a:xfrm>
            <a:off x="7803761" y="2069141"/>
            <a:ext cx="2356834" cy="118485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700" b="1" dirty="0" smtClean="0">
                <a:latin typeface="Cambria" panose="02040503050406030204" pitchFamily="18" charset="0"/>
              </a:rPr>
              <a:t>II kvalifitseerumine: </a:t>
            </a:r>
            <a:r>
              <a:rPr lang="et-EE" sz="1700" dirty="0" smtClean="0">
                <a:latin typeface="Cambria" panose="02040503050406030204" pitchFamily="18" charset="0"/>
              </a:rPr>
              <a:t>taotluse sisu vastavus projektile, Astangu hinnang</a:t>
            </a:r>
            <a:endParaRPr lang="et-EE" sz="1700" dirty="0">
              <a:latin typeface="Cambria" panose="02040503050406030204" pitchFamily="18" charset="0"/>
            </a:endParaRPr>
          </a:p>
        </p:txBody>
      </p:sp>
      <p:sp>
        <p:nvSpPr>
          <p:cNvPr id="14" name="Ristkülik 13"/>
          <p:cNvSpPr/>
          <p:nvPr/>
        </p:nvSpPr>
        <p:spPr>
          <a:xfrm>
            <a:off x="4852462" y="5169687"/>
            <a:ext cx="2356834" cy="11848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1700" b="1" dirty="0" smtClean="0">
                <a:latin typeface="Cambria" panose="02040503050406030204" pitchFamily="18" charset="0"/>
              </a:rPr>
              <a:t>KOV teeb toetuse rahuldamise otsuse, leping</a:t>
            </a:r>
            <a:endParaRPr lang="et-EE" sz="1700" dirty="0">
              <a:latin typeface="Cambria" panose="02040503050406030204" pitchFamily="18" charset="0"/>
            </a:endParaRPr>
          </a:p>
        </p:txBody>
      </p:sp>
      <p:pic>
        <p:nvPicPr>
          <p:cNvPr id="15" name="Pilt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" r="2672" b="11528"/>
          <a:stretch/>
        </p:blipFill>
        <p:spPr>
          <a:xfrm>
            <a:off x="1787771" y="3465137"/>
            <a:ext cx="2031344" cy="1472894"/>
          </a:xfrm>
          <a:prstGeom prst="rect">
            <a:avLst/>
          </a:prstGeom>
        </p:spPr>
      </p:pic>
      <p:sp>
        <p:nvSpPr>
          <p:cNvPr id="18" name="Ristkülik 17"/>
          <p:cNvSpPr/>
          <p:nvPr/>
        </p:nvSpPr>
        <p:spPr>
          <a:xfrm>
            <a:off x="1755873" y="2052953"/>
            <a:ext cx="2356834" cy="118485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17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Inimene esitab taotluse </a:t>
            </a:r>
            <a:r>
              <a:rPr lang="et-EE" sz="1700" b="1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KOV-le</a:t>
            </a:r>
            <a:endParaRPr lang="et-EE" sz="17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21" name="Sirge noolkonnektor 20"/>
          <p:cNvCxnSpPr/>
          <p:nvPr/>
        </p:nvCxnSpPr>
        <p:spPr>
          <a:xfrm>
            <a:off x="4112707" y="2430400"/>
            <a:ext cx="731340" cy="2998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irge noolkonnektor 22"/>
          <p:cNvCxnSpPr/>
          <p:nvPr/>
        </p:nvCxnSpPr>
        <p:spPr>
          <a:xfrm>
            <a:off x="8391525" y="3254537"/>
            <a:ext cx="271052" cy="3540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irge noolkonnektor 24"/>
          <p:cNvCxnSpPr/>
          <p:nvPr/>
        </p:nvCxnSpPr>
        <p:spPr>
          <a:xfrm flipH="1">
            <a:off x="8562155" y="4754487"/>
            <a:ext cx="200845" cy="4146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irge noolkonnektor 26"/>
          <p:cNvCxnSpPr/>
          <p:nvPr/>
        </p:nvCxnSpPr>
        <p:spPr>
          <a:xfrm flipH="1" flipV="1">
            <a:off x="7204462" y="5514975"/>
            <a:ext cx="599300" cy="4698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stkülik 21"/>
          <p:cNvSpPr/>
          <p:nvPr/>
        </p:nvSpPr>
        <p:spPr>
          <a:xfrm>
            <a:off x="7803761" y="3609156"/>
            <a:ext cx="2356834" cy="118485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17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Inimene võtab hinnangule hinnapakkumised</a:t>
            </a:r>
            <a:endParaRPr lang="et-EE" sz="17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24" name="Sirge noolkonnektor 23"/>
          <p:cNvCxnSpPr>
            <a:stCxn id="6" idx="3"/>
          </p:cNvCxnSpPr>
          <p:nvPr/>
        </p:nvCxnSpPr>
        <p:spPr>
          <a:xfrm flipV="1">
            <a:off x="7204462" y="2470333"/>
            <a:ext cx="595718" cy="2025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irge noolkonnektor 39"/>
          <p:cNvCxnSpPr>
            <a:stCxn id="14" idx="1"/>
          </p:cNvCxnSpPr>
          <p:nvPr/>
        </p:nvCxnSpPr>
        <p:spPr>
          <a:xfrm flipH="1">
            <a:off x="4112707" y="5762115"/>
            <a:ext cx="739755" cy="2226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istkülik 41"/>
          <p:cNvSpPr/>
          <p:nvPr/>
        </p:nvSpPr>
        <p:spPr>
          <a:xfrm>
            <a:off x="7803761" y="5169687"/>
            <a:ext cx="2356834" cy="118485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700" b="1" dirty="0" smtClean="0">
                <a:latin typeface="Cambria" panose="02040503050406030204" pitchFamily="18" charset="0"/>
              </a:rPr>
              <a:t>Inimene ja Astangu valib välja parima hinnapakkumise</a:t>
            </a:r>
            <a:endParaRPr lang="et-EE" sz="1700" b="1" dirty="0">
              <a:latin typeface="Cambria" panose="02040503050406030204" pitchFamily="18" charset="0"/>
            </a:endParaRPr>
          </a:p>
        </p:txBody>
      </p:sp>
      <p:sp>
        <p:nvSpPr>
          <p:cNvPr id="60" name="Ristkülik 59"/>
          <p:cNvSpPr/>
          <p:nvPr/>
        </p:nvSpPr>
        <p:spPr>
          <a:xfrm>
            <a:off x="1741085" y="5219435"/>
            <a:ext cx="2356834" cy="118485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17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Kohandamine.</a:t>
            </a:r>
          </a:p>
          <a:p>
            <a:pPr algn="ctr"/>
            <a:r>
              <a:rPr lang="et-EE" sz="17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Inimene juhib,</a:t>
            </a:r>
          </a:p>
          <a:p>
            <a:pPr algn="ctr"/>
            <a:r>
              <a:rPr lang="et-EE" sz="17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KOV abistab</a:t>
            </a:r>
            <a:endParaRPr lang="et-EE" sz="17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2" name="Slaidinumbri kohatäide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20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uudealase Teabe ja Abivahendite Kesku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7653" y="209553"/>
            <a:ext cx="3027887" cy="21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ksti kohatäide 16"/>
          <p:cNvSpPr>
            <a:spLocks noGrp="1"/>
          </p:cNvSpPr>
          <p:nvPr>
            <p:ph type="body" sz="half" idx="2"/>
          </p:nvPr>
        </p:nvSpPr>
        <p:spPr>
          <a:xfrm>
            <a:off x="1154954" y="2521009"/>
            <a:ext cx="8343887" cy="3838848"/>
          </a:xfrm>
        </p:spPr>
        <p:txBody>
          <a:bodyPr>
            <a:normAutofit/>
          </a:bodyPr>
          <a:lstStyle/>
          <a:p>
            <a:pPr algn="ctr"/>
            <a:r>
              <a:rPr lang="et-EE" sz="3000" b="1" dirty="0" smtClean="0"/>
              <a:t>Tänan!</a:t>
            </a:r>
          </a:p>
          <a:p>
            <a:pPr algn="ctr"/>
            <a:endParaRPr lang="et-EE" sz="2000" dirty="0" smtClean="0"/>
          </a:p>
          <a:p>
            <a:pPr algn="ctr"/>
            <a:endParaRPr lang="et-EE" sz="2400" dirty="0"/>
          </a:p>
          <a:p>
            <a:pPr algn="ctr"/>
            <a:r>
              <a:rPr lang="et-EE" sz="1800" dirty="0">
                <a:hlinkClick r:id="rId3"/>
              </a:rPr>
              <a:t>http://www.abivahendikeskus.astangu.ee/kodukohandus</a:t>
            </a:r>
            <a:r>
              <a:rPr lang="et-EE" sz="1800" dirty="0" smtClean="0">
                <a:hlinkClick r:id="rId3"/>
              </a:rPr>
              <a:t>/</a:t>
            </a:r>
            <a:endParaRPr lang="et-EE" sz="1800" dirty="0" smtClean="0"/>
          </a:p>
          <a:p>
            <a:pPr algn="ctr"/>
            <a:r>
              <a:rPr lang="et-EE" b="1" dirty="0" smtClean="0"/>
              <a:t>Tel 56 84 7577</a:t>
            </a:r>
          </a:p>
          <a:p>
            <a:pPr algn="ctr"/>
            <a:r>
              <a:rPr lang="et-EE" sz="1800" b="1" dirty="0" smtClean="0">
                <a:hlinkClick r:id="rId4"/>
              </a:rPr>
              <a:t>kodukohandus@astangu.ee</a:t>
            </a:r>
            <a:endParaRPr lang="et-EE" sz="1800" b="1" dirty="0" smtClean="0"/>
          </a:p>
          <a:p>
            <a:pPr algn="ctr"/>
            <a:r>
              <a:rPr lang="et-EE" b="1" dirty="0" smtClean="0"/>
              <a:t> </a:t>
            </a:r>
          </a:p>
          <a:p>
            <a:pPr algn="ctr"/>
            <a:endParaRPr lang="et-EE" dirty="0"/>
          </a:p>
          <a:p>
            <a:pPr algn="ctr"/>
            <a:endParaRPr lang="et-EE" sz="18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0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7586</TotalTime>
  <Words>277</Words>
  <Application>Microsoft Office PowerPoint</Application>
  <PresentationFormat>Custom</PresentationFormat>
  <Paragraphs>59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Office'i kujundus</vt:lpstr>
      <vt:lpstr>Erivajadustega inimeste eluaseme füüsiline kohandamine</vt:lpstr>
      <vt:lpstr>Projekti raamistik</vt:lpstr>
      <vt:lpstr> Kellele mõeldud (pilootprojekt)? </vt:lpstr>
      <vt:lpstr> Mida toetatakse (pilootprojekt)? </vt:lpstr>
      <vt:lpstr>Protsess (pilootprojektis)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Astangu Kutserehabilitatsiooni Keskus</dc:title>
  <dc:creator>Mai-Liis Sõerd</dc:creator>
  <cp:lastModifiedBy>Are</cp:lastModifiedBy>
  <cp:revision>248</cp:revision>
  <cp:lastPrinted>2014-02-13T12:25:42Z</cp:lastPrinted>
  <dcterms:created xsi:type="dcterms:W3CDTF">2013-12-01T11:58:17Z</dcterms:created>
  <dcterms:modified xsi:type="dcterms:W3CDTF">2016-04-11T09:30:15Z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197602765</vt:i4>
  </property>
  <property fmtid="{D5CDD505-2E9C-101B-9397-08002B2CF9AE}" pid="3" name="_NewReviewCycle">
    <vt:lpwstr/>
  </property>
  <property fmtid="{D5CDD505-2E9C-101B-9397-08002B2CF9AE}" pid="4" name="_EmailSubject">
    <vt:lpwstr>Infopäev Türil 12.04 - päevakava</vt:lpwstr>
  </property>
  <property fmtid="{D5CDD505-2E9C-101B-9397-08002B2CF9AE}" pid="5" name="_AuthorEmail">
    <vt:lpwstr>mare.naaber@astangu.ee</vt:lpwstr>
  </property>
  <property fmtid="{D5CDD505-2E9C-101B-9397-08002B2CF9AE}" pid="6" name="_AuthorEmailDisplayName">
    <vt:lpwstr>Mare Naaber</vt:lpwstr>
  </property>
</Properties>
</file>